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8"/>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54" r:id="rId24"/>
    <p:sldId id="355" r:id="rId25"/>
    <p:sldId id="318" r:id="rId26"/>
    <p:sldId id="31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ACD5-A798-4805-B165-85866903F677}" v="4" dt="2018-04-05T21:17:00.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83" d="100"/>
          <a:sy n="83" d="100"/>
        </p:scale>
        <p:origin x="60" y="94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Adventure Works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Adventure Works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Adventure Works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Adventure Works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Adventure Works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Adventure Works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19068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7947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7/2/2018 5:36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travel specializes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Adventure Works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a:bodyPr>
          <a:lstStyle/>
          <a:p>
            <a:r>
              <a:rPr lang="en-US" sz="3600" dirty="0"/>
              <a:t>Marc Tripp, CTO of </a:t>
            </a:r>
            <a:r>
              <a:rPr lang="en-US" sz="3600" dirty="0" err="1"/>
              <a:t>AdventureWorks</a:t>
            </a:r>
            <a:endParaRPr lang="en-US" sz="3600" dirty="0"/>
          </a:p>
          <a:p>
            <a:r>
              <a:rPr lang="en-US" sz="3600" dirty="0"/>
              <a:t>Primary audience is business and technology decision makers</a:t>
            </a:r>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high-level architecture diagram">
            <a:extLst>
              <a:ext uri="{FF2B5EF4-FFF2-40B4-BE49-F238E27FC236}">
                <a16:creationId xmlns:a16="http://schemas.microsoft.com/office/drawing/2014/main" id="{226B8A0D-289E-412F-8EF5-32AD56954F03}"/>
              </a:ext>
            </a:extLst>
          </p:cNvPr>
          <p:cNvPicPr>
            <a:picLocks noChangeAspect="1"/>
          </p:cNvPicPr>
          <p:nvPr/>
        </p:nvPicPr>
        <p:blipFill>
          <a:blip r:embed="rId3"/>
          <a:stretch>
            <a:fillRect/>
          </a:stretch>
        </p:blipFill>
        <p:spPr>
          <a:xfrm>
            <a:off x="1329339" y="1095504"/>
            <a:ext cx="9412940" cy="547298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a:t>
            </a:r>
            <a:r>
              <a:rPr lang="en-US" sz="2800" dirty="0" err="1">
                <a:solidFill>
                  <a:schemeClr val="tx1"/>
                </a:solidFill>
              </a:rPr>
              <a:t>WebSockets</a:t>
            </a:r>
            <a:endParaRPr lang="en-US" sz="2800" dirty="0">
              <a:solidFill>
                <a:schemeClr val="tx1"/>
              </a:solidFill>
              <a:latin typeface="+mj-lt"/>
            </a:endParaRPr>
          </a:p>
          <a:p>
            <a:r>
              <a:rPr lang="en-US" sz="2800" dirty="0">
                <a:solidFill>
                  <a:schemeClr val="tx1"/>
                </a:solidFill>
              </a:rPr>
              <a:t>Use Event Hubs</a:t>
            </a:r>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r>
              <a:rPr lang="en-US" sz="2800" dirty="0">
                <a:solidFill>
                  <a:schemeClr val="tx1"/>
                </a:solidFill>
              </a:rPr>
              <a:t>Use Text Analytics API to apply sentiment scores</a:t>
            </a:r>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endParaRPr lang="en-US" sz="2800" dirty="0">
              <a:solidFill>
                <a:schemeClr val="tx1"/>
              </a:solidFill>
              <a:latin typeface="+mj-lt"/>
            </a:endParaRPr>
          </a:p>
          <a:p>
            <a:r>
              <a:rPr lang="en-US" sz="2800" dirty="0">
                <a:solidFill>
                  <a:schemeClr val="tx1"/>
                </a:solidFill>
              </a:rPr>
              <a:t>Configure new LUIS app on the LUIS website</a:t>
            </a:r>
            <a:endParaRPr lang="en-US" sz="2800" dirty="0">
              <a:solidFill>
                <a:schemeClr val="tx1"/>
              </a:solidFill>
              <a:latin typeface="+mj-lt"/>
            </a:endParaRPr>
          </a:p>
          <a:p>
            <a:r>
              <a:rPr lang="en-US" sz="2800" dirty="0">
                <a:solidFill>
                  <a:schemeClr val="tx1"/>
                </a:solidFill>
              </a:rPr>
              <a:t>Publish LUIS app as REST API</a:t>
            </a:r>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p>
          <a:p>
            <a:r>
              <a:rPr lang="en-US" sz="2800" dirty="0">
                <a:solidFill>
                  <a:schemeClr val="tx1"/>
                </a:solidFill>
              </a:rPr>
              <a:t>Use Cognitive Services Q&amp;A Maker to create a knowledge base</a:t>
            </a:r>
          </a:p>
          <a:p>
            <a:r>
              <a:rPr lang="en-US" sz="2800" dirty="0">
                <a:solidFill>
                  <a:schemeClr val="tx1"/>
                </a:solidFill>
                <a:latin typeface="+mj-lt"/>
              </a:rPr>
              <a:t>Create an instance of Bot Services that connects to Q&amp;A Maker knowledge base</a:t>
            </a: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r>
              <a:rPr lang="en-US" sz="2800" dirty="0">
                <a:solidFill>
                  <a:schemeClr val="tx1"/>
                </a:solidFill>
              </a:rPr>
              <a:t>Chat message flows through Event Hubs</a:t>
            </a:r>
            <a:endParaRPr lang="en-US" sz="2800" dirty="0">
              <a:solidFill>
                <a:schemeClr val="tx1"/>
              </a:solidFill>
              <a:latin typeface="+mj-lt"/>
            </a:endParaRPr>
          </a:p>
          <a:p>
            <a:r>
              <a:rPr lang="en-US" sz="2800" dirty="0">
                <a:solidFill>
                  <a:schemeClr val="tx1"/>
                </a:solidFill>
              </a:rPr>
              <a:t>Message stored in Cosmos DB</a:t>
            </a:r>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0107" y="3429000"/>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64154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Process Events with Azure Functions</a:t>
            </a:r>
          </a:p>
          <a:p>
            <a:pPr marL="342900" indent="-342900">
              <a:lnSpc>
                <a:spcPct val="90000"/>
              </a:lnSpc>
              <a:spcAft>
                <a:spcPts val="600"/>
              </a:spcAft>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Visualize with Power BI</a:t>
            </a:r>
          </a:p>
          <a:p>
            <a:pPr marL="342900" indent="-342900">
              <a:lnSpc>
                <a:spcPct val="90000"/>
              </a:lnSpc>
              <a:spcAft>
                <a:spcPts val="600"/>
              </a:spcAft>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Provide automated responses to questions with Bot Services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200" dirty="0">
                <a:solidFill>
                  <a:schemeClr val="tx1"/>
                </a:solidFill>
              </a:rPr>
              <a:t>Is Bot Framework the right solution?</a:t>
            </a:r>
          </a:p>
          <a:p>
            <a:pPr marL="619643" lvl="2" indent="-171450" defTabSz="914554">
              <a:spcBef>
                <a:spcPts val="353"/>
              </a:spcBef>
              <a:spcAft>
                <a:spcPts val="882"/>
              </a:spcAft>
            </a:pPr>
            <a:r>
              <a:rPr lang="en-US" sz="2800" dirty="0">
                <a:solidFill>
                  <a:srgbClr val="FFFFFF"/>
                </a:solidFill>
                <a:latin typeface="+mj-lt"/>
                <a:cs typeface="Segoe UI" panose="020B0502040204020203" pitchFamily="34" charset="0"/>
              </a:rPr>
              <a:t>The Bot Framework is intended for building chat bots that integrate with existing services such as text/</a:t>
            </a:r>
            <a:r>
              <a:rPr lang="en-US" sz="2800" dirty="0" err="1">
                <a:solidFill>
                  <a:srgbClr val="FFFFFF"/>
                </a:solidFill>
                <a:latin typeface="+mj-lt"/>
                <a:cs typeface="Segoe UI" panose="020B0502040204020203" pitchFamily="34" charset="0"/>
              </a:rPr>
              <a:t>sms</a:t>
            </a:r>
            <a:r>
              <a:rPr lang="en-US" sz="2800" dirty="0">
                <a:solidFill>
                  <a:srgbClr val="FFFFFF"/>
                </a:solidFill>
                <a:latin typeface="+mj-lt"/>
                <a:cs typeface="Segoe UI" panose="020B0502040204020203" pitchFamily="34" charset="0"/>
              </a:rPr>
              <a:t>, Skype, Slack and Office 365 —on its own it does not provide a chat messaging framework</a:t>
            </a:r>
          </a:p>
          <a:p>
            <a:pPr marL="619643" lvl="2" indent="-171450" defTabSz="914554">
              <a:spcBef>
                <a:spcPts val="353"/>
              </a:spcBef>
              <a:spcAft>
                <a:spcPts val="882"/>
              </a:spcAft>
            </a:pPr>
            <a:r>
              <a:rPr lang="en-US" sz="2800" dirty="0">
                <a:solidFill>
                  <a:srgbClr val="FFFFFF"/>
                </a:solidFill>
                <a:latin typeface="+mj-lt"/>
                <a:cs typeface="Segoe UI" panose="020B0502040204020203" pitchFamily="34" charset="0"/>
              </a:rPr>
              <a:t>In </a:t>
            </a:r>
            <a:r>
              <a:rPr lang="en-US" sz="2800" dirty="0" err="1">
                <a:solidFill>
                  <a:srgbClr val="FFFFFF"/>
                </a:solidFill>
                <a:latin typeface="+mj-lt"/>
                <a:cs typeface="Segoe UI" panose="020B0502040204020203" pitchFamily="34" charset="0"/>
              </a:rPr>
              <a:t>AdventureWork’s</a:t>
            </a:r>
            <a:r>
              <a:rPr lang="en-US" sz="2800" dirty="0">
                <a:solidFill>
                  <a:srgbClr val="FFFFFF"/>
                </a:solidFill>
                <a:latin typeface="+mj-lt"/>
                <a:cs typeface="Segoe UI" panose="020B0502040204020203" pitchFamily="34" charset="0"/>
              </a:rPr>
              <a:t> case, they are looking for an in-house chat solution, so the Bot framework would not be an appropriate solution</a:t>
            </a:r>
          </a:p>
          <a:p>
            <a:pPr marL="619643" lvl="2" indent="-171450" defTabSz="914554">
              <a:spcBef>
                <a:spcPts val="353"/>
              </a:spcBef>
              <a:spcAft>
                <a:spcPts val="882"/>
              </a:spcAft>
            </a:pPr>
            <a:r>
              <a:rPr lang="en-US" sz="2800" dirty="0">
                <a:solidFill>
                  <a:srgbClr val="FFFFFF"/>
                </a:solidFill>
                <a:latin typeface="+mj-lt"/>
                <a:cs typeface="Segoe UI" panose="020B0502040204020203" pitchFamily="34" charset="0"/>
              </a:rPr>
              <a:t>Bot Framework is appropriate for the Q&amp;A bot capabilities they have asked for, so it’s used in conjunction with the in-house chat solution</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200" dirty="0">
                <a:solidFill>
                  <a:schemeClr val="tx1"/>
                </a:solidFill>
              </a:rPr>
              <a:t>Do not want to build machine learning models to detect customer sentiment</a:t>
            </a:r>
          </a:p>
          <a:p>
            <a:pPr lvl="1"/>
            <a:r>
              <a:rPr lang="en-US" sz="2800" dirty="0">
                <a:solidFill>
                  <a:srgbClr val="FFFFFF"/>
                </a:solidFill>
                <a:latin typeface="+mj-lt"/>
                <a:cs typeface="Segoe UI" panose="020B0502040204020203" pitchFamily="34" charset="0"/>
              </a:rPr>
              <a:t>By using the Text Analytics API, Adventure Works is able to leverage a field tested, performant text sentiment model that requires only invocation by web service call</a:t>
            </a:r>
          </a:p>
          <a:p>
            <a:pPr lvl="1"/>
            <a:endParaRPr lang="en-US" sz="2032"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05211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200" dirty="0">
                <a:solidFill>
                  <a:schemeClr val="tx1"/>
                </a:solidFill>
              </a:rPr>
              <a:t>Can a real-time, intelligent chat solution be built entirely in Azure?</a:t>
            </a:r>
          </a:p>
          <a:p>
            <a:pPr lvl="1"/>
            <a:r>
              <a:rPr lang="en-US" sz="2800" dirty="0">
                <a:solidFill>
                  <a:schemeClr val="tx1"/>
                </a:solidFill>
                <a:latin typeface="+mj-lt"/>
              </a:rPr>
              <a:t>Yes!</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385208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“What’s cooler than sentiment analysis on real-time chat? Azure, because it enables us to give hotel operators back the connection they lost as their hotel sizes increased”</a:t>
            </a:r>
          </a:p>
          <a:p>
            <a:pPr marL="0" indent="0">
              <a:buNone/>
            </a:pPr>
            <a:endParaRPr lang="en-US" sz="4600" dirty="0">
              <a:solidFill>
                <a:schemeClr val="tx1"/>
              </a:solidFill>
            </a:endParaRPr>
          </a:p>
          <a:p>
            <a:pPr marL="0" indent="0" algn="r">
              <a:buNone/>
            </a:pPr>
            <a:r>
              <a:rPr lang="en-US" sz="2800" dirty="0">
                <a:solidFill>
                  <a:schemeClr val="tx1"/>
                </a:solidFill>
              </a:rPr>
              <a:t>- Marc Tripp, CTO of </a:t>
            </a:r>
            <a:r>
              <a:rPr lang="en-US" sz="2800" dirty="0" err="1">
                <a:solidFill>
                  <a:schemeClr val="tx1"/>
                </a:solidFill>
              </a:rPr>
              <a:t>AdventureWorks</a:t>
            </a:r>
            <a:endParaRPr lang="en-US" sz="2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err="1">
                <a:solidFill>
                  <a:schemeClr val="tx1"/>
                </a:solidFill>
                <a:cs typeface="Segoe UI Semilight" panose="020B0402040204020203" pitchFamily="34" charset="0"/>
              </a:rPr>
              <a:t>AdventureWorks</a:t>
            </a:r>
            <a:r>
              <a:rPr lang="en-US" sz="3600" dirty="0">
                <a:solidFill>
                  <a:schemeClr val="tx1"/>
                </a:solidFill>
                <a:cs typeface="Segoe UI Semilight" panose="020B0402040204020203" pitchFamily="34" charset="0"/>
              </a:rPr>
              <a:t> travel specializes in building software solutions for the hospitality industry</a:t>
            </a: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a:bodyPr>
          <a:lstStyle/>
          <a:p>
            <a:r>
              <a:rPr lang="en-US" sz="3600" dirty="0"/>
              <a:t>Wants a scalable and extensible solution</a:t>
            </a:r>
          </a:p>
          <a:p>
            <a:r>
              <a:rPr lang="en-US" sz="3600" dirty="0"/>
              <a:t>Allow hotel operators to track guest sentiment in real-time</a:t>
            </a:r>
          </a:p>
          <a:p>
            <a:r>
              <a:rPr lang="en-US" sz="3600" dirty="0"/>
              <a:t>Intelligently respond to and route guest request through the chat app</a:t>
            </a:r>
          </a:p>
          <a:p>
            <a:r>
              <a:rPr lang="en-US" sz="3600" dirty="0"/>
              <a:t>Automatically respond to guest questions</a:t>
            </a:r>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Avoid using hardware they would have to maintain</a:t>
            </a:r>
          </a:p>
          <a:p>
            <a:r>
              <a:rPr lang="en-US" sz="3600" dirty="0"/>
              <a:t>Chat solution must be scalable and extensible</a:t>
            </a:r>
          </a:p>
          <a:p>
            <a:r>
              <a:rPr lang="en-US" sz="3600" dirty="0"/>
              <a:t>Fully searchable chat history</a:t>
            </a:r>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r>
              <a:rPr lang="en-US" sz="3600" dirty="0">
                <a:solidFill>
                  <a:schemeClr val="tx1"/>
                </a:solidFill>
              </a:rPr>
              <a:t>Do not want to build machine learning models to detect customer sentiment</a:t>
            </a: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17429153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3511</Words>
  <Application>Microsoft Office PowerPoint</Application>
  <PresentationFormat>Widescreen</PresentationFormat>
  <Paragraphs>302</Paragraphs>
  <Slides>25</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2018-07-02T21:39:03Z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